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DMSans-bold.fntdata"/><Relationship Id="rId21" Type="http://schemas.openxmlformats.org/officeDocument/2006/relationships/slide" Target="slides/slide15.xml"/><Relationship Id="rId65" Type="http://schemas.openxmlformats.org/officeDocument/2006/relationships/font" Target="fonts/DMSans-regular.fntdata"/><Relationship Id="rId24" Type="http://schemas.openxmlformats.org/officeDocument/2006/relationships/slide" Target="slides/slide18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DMSans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playlist?list=PL_-j_Nxetw-FkGoc8FC8CnNbS18-hdGeu" TargetMode="External"/><Relationship Id="rId3" Type="http://schemas.openxmlformats.org/officeDocument/2006/relationships/hyperlink" Target="https://www.youtube.com/watch?v=kpPw989W8cQ&amp;list=PL_-j_Nxetw-EAzc7gJGeyGomRD7JQUmHM" TargetMode="External"/><Relationship Id="rId4" Type="http://schemas.openxmlformats.org/officeDocument/2006/relationships/hyperlink" Target="https://www.youtube.com/watch?v=tYC_yfXJb88&amp;list=PL_-j_Nxetw-GGSiu_0KAQKktto9-lOtaO" TargetMode="External"/><Relationship Id="rId5" Type="http://schemas.openxmlformats.org/officeDocument/2006/relationships/hyperlink" Target="https://www.youtube.com/watch?v=ua4S23T70KU&amp;list=PL_-j_Nxetw-HUemJyXLr18G5l5t3VU_Eh" TargetMode="External"/><Relationship Id="rId6" Type="http://schemas.openxmlformats.org/officeDocument/2006/relationships/hyperlink" Target="https://www.youtube.com/watch?v=SuXj-ElTjL4&amp;list=PL_-j_Nxetw-E1YOlrXMfvF3TQPa0VJDhE" TargetMode="External"/><Relationship Id="rId7" Type="http://schemas.openxmlformats.org/officeDocument/2006/relationships/hyperlink" Target="https://open.spotify.com/show/6Z4gbxrzelqVU3syDH3JzI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258f03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258f03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9ee5ddd4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9ee5ddd4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9ee5ddd4f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9ee5ddd4f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citas.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b4b675e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b4b675e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citas.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ee5ddd4f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ee5ddd4f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fdb9f2cce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fdb9f2cce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fdb9f2cce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fdb9f2cce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a22494f3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a22494f3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9ee5ddd4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9ee5ddd4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ee5ddd4f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ee5ddd4f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ee5ddd4f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9ee5ddd4f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9258f03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9258f03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9ee5ddd4f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9ee5ddd4f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9ee5ddd4f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9ee5ddd4f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9ee5ddd4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9ee5ddd4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a22494f39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a22494f39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9ee5ddd4f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9ee5ddd4f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ee5ddd4f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9ee5ddd4f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9ee5ddd4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9ee5ddd4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ee5ddd4f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9ee5ddd4f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ee5ddd4f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9ee5ddd4f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ee5ddd4f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9ee5ddd4f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258f03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9258f03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DM Sans"/>
                <a:ea typeface="DM Sans"/>
                <a:cs typeface="DM Sans"/>
                <a:sym typeface="DM Sans"/>
              </a:rPr>
              <a:t>Se presenta en la primera clase. </a:t>
            </a:r>
            <a:r>
              <a:rPr lang="en-GB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Colocar el número de comisión correspondiente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GB">
                <a:latin typeface="DM Sans"/>
                <a:ea typeface="DM Sans"/>
                <a:cs typeface="DM Sans"/>
                <a:sym typeface="DM Sans"/>
              </a:rPr>
              <a:t>Se debe editar y completar con los nombres del equipo a cargo. Se sugiere linkearlos a los perfiles de Linkedin (quienes quieran).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9ee5ddd4f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9ee5ddd4f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fdb9f2cce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fdb9f2cce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a22494f3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a22494f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a22494f3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a22494f3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a22494f3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a22494f3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a22494f3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a22494f3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a22494f39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a22494f39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a22494f39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a22494f3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a22494f3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a22494f3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a22494f3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a22494f3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258f037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9258f037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a22494f3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a22494f3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524c89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524c89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profes/tutores:</a:t>
            </a: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genial.ly de nivelación encontrarán 3 videos de fundamentos (Bootstrap, Git y GitHub, y HTML y CSS), acompañados de otro video exclusivo sobre JS. A modo de cierre, cuentan con una ruleta de preguntas para repasar lo visto. Les sugerimos que utilicen este recurso para conocer el nivel de conocimientos de la comisión.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a22494f3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a22494f3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a22494f3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a22494f3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Coder 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9258f037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9258f037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a22494f39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a22494f39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vincular contenido de los canales oficiales de Coderhouse, tanto Youtube como Spotify.</a:t>
            </a: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Marketing Digital: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2"/>
              </a:rPr>
              <a:t>https://www.youtube.com/playlist?list=PL_-j_Nxetw-FkGoc8FC8CnNbS18-hdGeu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Diseño UX/UI: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https://www.youtube.com/watch?v=kpPw989W8cQ&amp;list=PL_-j_Nxetw-EAzc7gJGeyGomRD7JQUmHM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Programación: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4"/>
              </a:rPr>
              <a:t>https://www.youtube.com/watch?v=tYC_yfXJb88&amp;list=PL_-j_Nxetw-GGSiu_0KAQKktto9-lOtaO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freelance: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5"/>
              </a:rPr>
              <a:t>https://www.youtube.com/watch?v=ua4S23T70KU&amp;list=PL_-j_Nxetw-HUemJyXLr18G5l5t3VU_Eh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profesional: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6"/>
              </a:rPr>
              <a:t>https://www.youtube.com/watch?v=SuXj-ElTjL4&amp;list=PL_-j_Nxetw-E1YOlrXMfvF3TQPa0VJDhE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Canal de Spotify de Coder: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https://open.spotify.com/show/6Z4gbxrzelqVU3syDH3JzI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a22494f39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a22494f39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ee5ddd4f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ee5ddd4f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9ee5ddd4f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9ee5ddd4f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9ee5ddd4f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9ee5ddd4f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fdb9f2cc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fdb9f2cc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9ee5ddd4f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9ee5ddd4f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fdb9f2cc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fdb9f2cc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ee5ddd4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9ee5ddd4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ee5ddd4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ee5ddd4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ee5ddd4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9ee5ddd4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5" name="Google Shape;1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" name="Google Shape;12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5" name="Google Shape;125;p3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Relationship Id="rId9" Type="http://schemas.openxmlformats.org/officeDocument/2006/relationships/hyperlink" Target="https://www.microsoft.com/es-es/edge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8" Type="http://schemas.openxmlformats.org/officeDocument/2006/relationships/hyperlink" Target="https://www.mozilla.org/es-AR/firefox/new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Relationship Id="rId6" Type="http://schemas.openxmlformats.org/officeDocument/2006/relationships/hyperlink" Target="https://code.visualstudio.com/" TargetMode="External"/><Relationship Id="rId7" Type="http://schemas.openxmlformats.org/officeDocument/2006/relationships/hyperlink" Target="https://www.sublimetext.com/3" TargetMode="External"/><Relationship Id="rId8" Type="http://schemas.openxmlformats.org/officeDocument/2006/relationships/hyperlink" Target="https://atom.io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hyperlink" Target="https://getbootstrap.com/docs/5.0/getting-started/download/" TargetMode="External"/><Relationship Id="rId7" Type="http://schemas.openxmlformats.org/officeDocument/2006/relationships/hyperlink" Target="https://bulma.io/" TargetMode="External"/><Relationship Id="rId8" Type="http://schemas.openxmlformats.org/officeDocument/2006/relationships/hyperlink" Target="https://tailwindcss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hyperlink" Target="https://momentjs.com/" TargetMode="External"/><Relationship Id="rId7" Type="http://schemas.openxmlformats.org/officeDocument/2006/relationships/hyperlink" Target="https://sweetalert2.github.io/" TargetMode="External"/><Relationship Id="rId8" Type="http://schemas.openxmlformats.org/officeDocument/2006/relationships/hyperlink" Target="https://axios-htt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hyperlink" Target="https://www.apachefriends.org/es/index.html" TargetMode="External"/><Relationship Id="rId8" Type="http://schemas.openxmlformats.org/officeDocument/2006/relationships/hyperlink" Target="https://www.wampserver.com/en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view.genial.ly/625064fb07867c0018496f06/presentation-nivelacion-javascript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playlist?list=PL_-j_Nxetw-FaOxk6-PzpmujOYNhToNlt" TargetMode="External"/><Relationship Id="rId10" Type="http://schemas.openxmlformats.org/officeDocument/2006/relationships/hyperlink" Target="https://www.youtube.com/playlist?list=PL_-j_Nxetw-FbSqZtazzt9GkuNDaKxJBB" TargetMode="External"/><Relationship Id="rId12" Type="http://schemas.openxmlformats.org/officeDocument/2006/relationships/hyperlink" Target="https://www.youtube.com/playlist?list=PL_-j_Nxetw-HUc0MTf8MVj3oFtT_OeffM" TargetMode="External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hyperlink" Target="https://www.youtube.com/playlist?list=PL_-j_Nxetw-GGSiu_0KAQKktto9-lOtaO" TargetMode="External"/><Relationship Id="rId9" Type="http://schemas.openxmlformats.org/officeDocument/2006/relationships/hyperlink" Target="https://www.youtube.com/playlist?list=PL_-j_Nxetw-EfDh9iHJ7s_iQykEF9Mpwe" TargetMode="External"/><Relationship Id="rId5" Type="http://schemas.openxmlformats.org/officeDocument/2006/relationships/hyperlink" Target="https://www.youtube.com/playlist?list=PL_-j_Nxetw-HUemJyXLr18G5l5t3VU_Eh" TargetMode="External"/><Relationship Id="rId6" Type="http://schemas.openxmlformats.org/officeDocument/2006/relationships/hyperlink" Target="https://www.youtube.com/playlist?list=PL_-j_Nxetw-E1YOlrXMfvF3TQPa0VJDhE" TargetMode="External"/><Relationship Id="rId7" Type="http://schemas.openxmlformats.org/officeDocument/2006/relationships/hyperlink" Target="https://www.youtube.com/playlist?list=PL_-j_Nxetw-GmxCsP17k61NjLyoOMRzDM" TargetMode="External"/><Relationship Id="rId8" Type="http://schemas.openxmlformats.org/officeDocument/2006/relationships/hyperlink" Target="https://www.youtube.com/playlist?list=PL_-j_Nxetw-FhVw9cwTayaFTaOPTUBC7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derhouse.notion.site/Beneficios-Top10-da565b2badda4a1098dedfe9aa3ed5ba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49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155" name="Google Shape;1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700" y="3913950"/>
            <a:ext cx="3034600" cy="1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8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5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58"/>
          <p:cNvSpPr txBox="1"/>
          <p:nvPr/>
        </p:nvSpPr>
        <p:spPr>
          <a:xfrm>
            <a:off x="939150" y="1711088"/>
            <a:ext cx="2166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Plataformas como Mercado Libre, Youtube, Gmail, Facebook, CoderHouse son web apps por la cantidad de funcionalidades que ofrecen.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4" name="Google Shape;2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150" y="1734725"/>
            <a:ext cx="5103200" cy="22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9"/>
          <p:cNvSpPr txBox="1"/>
          <p:nvPr/>
        </p:nvSpPr>
        <p:spPr>
          <a:xfrm>
            <a:off x="473350" y="18247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arte de la programación es la habilidad de controlar la complejidad. Un gran programa es moderado, hecho simple en su complejidad.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59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Char char="-"/>
            </a:pPr>
            <a:r>
              <a:rPr lang="en-GB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Eloquent Javascript - Marijn Haverbeke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1" name="Google Shape;241;p59" title="imagen decorativa de comillas para ci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0"/>
          <p:cNvSpPr txBox="1"/>
          <p:nvPr/>
        </p:nvSpPr>
        <p:spPr>
          <a:xfrm>
            <a:off x="473350" y="18247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arte de la programación es escribir </a:t>
            </a:r>
            <a:r>
              <a:rPr lang="en-GB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n-GB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como un loco hasta que de alguna maravillosa forma, todo funciona.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60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Char char="-"/>
            </a:pPr>
            <a:r>
              <a:rPr lang="en-GB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Cosas de </a:t>
            </a:r>
            <a:r>
              <a:rPr lang="en-GB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Javascript - Ferran Martinez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8" name="Google Shape;248;p60" title="imagen decorativa de comillas para ci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1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es JavaScript?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2"/>
          <p:cNvSpPr txBox="1"/>
          <p:nvPr/>
        </p:nvSpPr>
        <p:spPr>
          <a:xfrm>
            <a:off x="3570100" y="976363"/>
            <a:ext cx="49872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JavaScript es u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programación que se utiliza principalmente para aportar dinamismo a </a:t>
            </a:r>
            <a:r>
              <a:rPr b="1" i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sitios y aplicaciones web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Funciona en complemento con los lenguajes web </a:t>
            </a: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HTML Y CSS</a:t>
            </a: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permitiendo crear nuevas funcionalidades e interacciones avanzadas con los usuarios, así como interactuar con otras aplicaciones o servicios de backend.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62"/>
          <p:cNvPicPr preferRelativeResize="0"/>
          <p:nvPr/>
        </p:nvPicPr>
        <p:blipFill rotWithShape="1">
          <a:blip r:embed="rId3">
            <a:alphaModFix/>
          </a:blip>
          <a:srcRect b="219" l="11978" r="5865" t="0"/>
          <a:stretch/>
        </p:blipFill>
        <p:spPr>
          <a:xfrm>
            <a:off x="472250" y="1078525"/>
            <a:ext cx="2702250" cy="3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3"/>
          <p:cNvSpPr txBox="1"/>
          <p:nvPr/>
        </p:nvSpPr>
        <p:spPr>
          <a:xfrm>
            <a:off x="501450" y="222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Front-end y Back-end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63"/>
          <p:cNvSpPr txBox="1"/>
          <p:nvPr/>
        </p:nvSpPr>
        <p:spPr>
          <a:xfrm>
            <a:off x="431400" y="1111575"/>
            <a:ext cx="8281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Javascript se utiliza tanto para construir aplicaciones de Frontend como de Backend. 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b="1"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Frontend </a:t>
            </a: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entendemos a la parte de la aplicación que corre en el navegador y con la cual interactúan los usuarios (la parte bonita)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Como tal, estaremos creando aplicaciones con </a:t>
            </a:r>
            <a:r>
              <a:rPr lang="en-GB" sz="1550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JavaScript, HTML y CSS</a:t>
            </a: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; vinculando los tres lenguajes en el desarrollo un único proyecto.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Nuestra aplicación de Frontend también consume </a:t>
            </a:r>
            <a:r>
              <a:rPr i="1"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datos y servicios ofrecidos por algún </a:t>
            </a:r>
            <a:r>
              <a:rPr b="1" i="1"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Backend</a:t>
            </a: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FRONT-END Y BACK-END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2" name="Google Shape;2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875" y="1377300"/>
            <a:ext cx="4200250" cy="23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4"/>
          <p:cNvSpPr txBox="1"/>
          <p:nvPr/>
        </p:nvSpPr>
        <p:spPr>
          <a:xfrm>
            <a:off x="878500" y="3992150"/>
            <a:ext cx="7330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el curso nos </a:t>
            </a:r>
            <a:r>
              <a:rPr b="1" lang="en-GB" sz="1650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focalizamos</a:t>
            </a:r>
            <a:r>
              <a:rPr b="1" lang="en-GB" sz="1650">
                <a:solidFill>
                  <a:srgbClr val="FF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el desarrollo front-end de la aplicación web</a:t>
            </a:r>
            <a:endParaRPr b="1" sz="16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5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historia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¿Cuándo nace?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5959725" y="1652738"/>
            <a:ext cx="21663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primera aparición pública de Javascript la encontramos en el año 1995 cuando se utiliza como herramienta del navegador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Netscape Navigator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objetivo</a:t>
            </a: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fue </a:t>
            </a:r>
            <a:r>
              <a:rPr b="1"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permitir agregar programas a páginas web</a:t>
            </a: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6" name="Google Shape;2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1699338"/>
            <a:ext cx="4061050" cy="22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67"/>
          <p:cNvGrpSpPr/>
          <p:nvPr/>
        </p:nvGrpSpPr>
        <p:grpSpPr>
          <a:xfrm>
            <a:off x="501438" y="1418800"/>
            <a:ext cx="197100" cy="197100"/>
            <a:chOff x="2172088" y="1852650"/>
            <a:chExt cx="197100" cy="197100"/>
          </a:xfrm>
        </p:grpSpPr>
        <p:sp>
          <p:nvSpPr>
            <p:cNvPr id="292" name="Google Shape;292;p67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7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67"/>
          <p:cNvGrpSpPr/>
          <p:nvPr/>
        </p:nvGrpSpPr>
        <p:grpSpPr>
          <a:xfrm>
            <a:off x="501438" y="1978075"/>
            <a:ext cx="197100" cy="197100"/>
            <a:chOff x="2172088" y="2455775"/>
            <a:chExt cx="197100" cy="197100"/>
          </a:xfrm>
        </p:grpSpPr>
        <p:sp>
          <p:nvSpPr>
            <p:cNvPr id="295" name="Google Shape;295;p67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7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7" name="Google Shape;297;p67"/>
          <p:cNvCxnSpPr/>
          <p:nvPr/>
        </p:nvCxnSpPr>
        <p:spPr>
          <a:xfrm>
            <a:off x="599988" y="15650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67"/>
          <p:cNvSpPr txBox="1"/>
          <p:nvPr/>
        </p:nvSpPr>
        <p:spPr>
          <a:xfrm>
            <a:off x="501450" y="3769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67"/>
          <p:cNvSpPr txBox="1"/>
          <p:nvPr/>
        </p:nvSpPr>
        <p:spPr>
          <a:xfrm>
            <a:off x="1019924" y="1321150"/>
            <a:ext cx="264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1997: ES 1.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versión.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67"/>
          <p:cNvSpPr txBox="1"/>
          <p:nvPr/>
        </p:nvSpPr>
        <p:spPr>
          <a:xfrm>
            <a:off x="1019924" y="1880425"/>
            <a:ext cx="264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1998: ES 2.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1" name="Google Shape;301;p67"/>
          <p:cNvGrpSpPr/>
          <p:nvPr/>
        </p:nvGrpSpPr>
        <p:grpSpPr>
          <a:xfrm>
            <a:off x="501438" y="2559263"/>
            <a:ext cx="197100" cy="197100"/>
            <a:chOff x="2172088" y="3058775"/>
            <a:chExt cx="197100" cy="197100"/>
          </a:xfrm>
        </p:grpSpPr>
        <p:sp>
          <p:nvSpPr>
            <p:cNvPr id="302" name="Google Shape;302;p67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7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" name="Google Shape;304;p67"/>
          <p:cNvCxnSpPr/>
          <p:nvPr/>
        </p:nvCxnSpPr>
        <p:spPr>
          <a:xfrm>
            <a:off x="599988" y="217990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5" name="Google Shape;305;p67"/>
          <p:cNvGrpSpPr/>
          <p:nvPr/>
        </p:nvGrpSpPr>
        <p:grpSpPr>
          <a:xfrm>
            <a:off x="501438" y="3162275"/>
            <a:ext cx="197100" cy="197100"/>
            <a:chOff x="2172088" y="3661775"/>
            <a:chExt cx="197100" cy="197100"/>
          </a:xfrm>
        </p:grpSpPr>
        <p:sp>
          <p:nvSpPr>
            <p:cNvPr id="306" name="Google Shape;306;p67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7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8" name="Google Shape;308;p67"/>
          <p:cNvCxnSpPr/>
          <p:nvPr/>
        </p:nvCxnSpPr>
        <p:spPr>
          <a:xfrm>
            <a:off x="599988" y="27563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67"/>
          <p:cNvSpPr txBox="1"/>
          <p:nvPr/>
        </p:nvSpPr>
        <p:spPr>
          <a:xfrm>
            <a:off x="1019924" y="2461625"/>
            <a:ext cx="264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1999: ES 3.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67"/>
          <p:cNvSpPr txBox="1"/>
          <p:nvPr/>
        </p:nvSpPr>
        <p:spPr>
          <a:xfrm>
            <a:off x="1019924" y="3064625"/>
            <a:ext cx="264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2009: ES 5.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1" name="Google Shape;311;p67"/>
          <p:cNvGrpSpPr/>
          <p:nvPr/>
        </p:nvGrpSpPr>
        <p:grpSpPr>
          <a:xfrm>
            <a:off x="501438" y="3765275"/>
            <a:ext cx="197100" cy="197100"/>
            <a:chOff x="2172088" y="3661775"/>
            <a:chExt cx="197100" cy="197100"/>
          </a:xfrm>
        </p:grpSpPr>
        <p:sp>
          <p:nvSpPr>
            <p:cNvPr id="312" name="Google Shape;312;p67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7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4" name="Google Shape;314;p67"/>
          <p:cNvCxnSpPr/>
          <p:nvPr/>
        </p:nvCxnSpPr>
        <p:spPr>
          <a:xfrm>
            <a:off x="599988" y="33593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67"/>
          <p:cNvSpPr txBox="1"/>
          <p:nvPr/>
        </p:nvSpPr>
        <p:spPr>
          <a:xfrm>
            <a:off x="1019924" y="3667625"/>
            <a:ext cx="264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2015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ES 6.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67"/>
          <p:cNvSpPr txBox="1"/>
          <p:nvPr/>
        </p:nvSpPr>
        <p:spPr>
          <a:xfrm>
            <a:off x="4421800" y="2218763"/>
            <a:ext cx="3959100" cy="87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el curso nos focalizamos en las versiones ES6 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posteriores. Actualmente JS se encuentra en la versión 11 y </a:t>
            </a:r>
            <a:r>
              <a:rPr lang="en-GB">
                <a:solidFill>
                  <a:srgbClr val="FF0000"/>
                </a:solidFill>
              </a:rPr>
              <a:t>desarrollo de la 12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0"/>
          <p:cNvSpPr/>
          <p:nvPr/>
        </p:nvSpPr>
        <p:spPr>
          <a:xfrm>
            <a:off x="2257700" y="2547525"/>
            <a:ext cx="49491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50"/>
          <p:cNvSpPr txBox="1"/>
          <p:nvPr/>
        </p:nvSpPr>
        <p:spPr>
          <a:xfrm>
            <a:off x="2909150" y="2574975"/>
            <a:ext cx="384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50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8"/>
          <p:cNvSpPr txBox="1"/>
          <p:nvPr/>
        </p:nvSpPr>
        <p:spPr>
          <a:xfrm>
            <a:off x="457725" y="1071050"/>
            <a:ext cx="47301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 con JAVA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68"/>
          <p:cNvSpPr txBox="1"/>
          <p:nvPr/>
        </p:nvSpPr>
        <p:spPr>
          <a:xfrm>
            <a:off x="457725" y="2379250"/>
            <a:ext cx="47301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bien tanto Java con Javascript son lenguajes de  programación q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ue comparten base de su sintaxis, el uso de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cada uno es distinto.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dos lenguajes diferentes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no es correcto mencionarlos como sinónimos.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3" name="Google Shape;3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25" y="1372188"/>
            <a:ext cx="2399100" cy="2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9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9"/>
          <p:cNvSpPr txBox="1"/>
          <p:nvPr/>
        </p:nvSpPr>
        <p:spPr>
          <a:xfrm>
            <a:off x="3649500" y="575534"/>
            <a:ext cx="49872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 con JAVA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3649500" y="2035188"/>
            <a:ext cx="49872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Java</a:t>
            </a:r>
            <a:r>
              <a:rPr lang="en-GB" sz="16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 funciona a través de declaraciones que se establecen a partir de un sistema de clases en tiempo de compilación. </a:t>
            </a:r>
            <a:endParaRPr sz="1650">
              <a:solidFill>
                <a:srgbClr val="1B1B1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En cambio, </a:t>
            </a:r>
            <a:r>
              <a:rPr b="1" lang="en-GB" sz="16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JavaScript </a:t>
            </a:r>
            <a:r>
              <a:rPr lang="en-GB" sz="16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se basa en un sistema de tiempo de ejecución donde cada dato distinto puede representar valores booleanos, de cadena o numéricos.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1" name="Google Shape;3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912" y="1710322"/>
            <a:ext cx="3062925" cy="17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Básicos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1"/>
          <p:cNvSpPr txBox="1"/>
          <p:nvPr/>
        </p:nvSpPr>
        <p:spPr>
          <a:xfrm>
            <a:off x="501450" y="3620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básicos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71"/>
          <p:cNvSpPr txBox="1"/>
          <p:nvPr/>
        </p:nvSpPr>
        <p:spPr>
          <a:xfrm>
            <a:off x="529650" y="913347"/>
            <a:ext cx="8084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Si bien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lo largo del curso se desarrollarán en profundidad, es necesario saber que p</a:t>
            </a: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ara trabajar en y con Javascript existen ciertos elementos básicos e imprescindibles.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3" name="Google Shape;343;p71"/>
          <p:cNvCxnSpPr>
            <a:endCxn id="344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71"/>
          <p:cNvCxnSpPr>
            <a:stCxn id="346" idx="3"/>
            <a:endCxn id="347" idx="1"/>
          </p:cNvCxnSpPr>
          <p:nvPr/>
        </p:nvCxnSpPr>
        <p:spPr>
          <a:xfrm flipH="1" rot="10800000">
            <a:off x="4246163" y="2747600"/>
            <a:ext cx="1749600" cy="1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71"/>
          <p:cNvCxnSpPr>
            <a:stCxn id="349" idx="2"/>
            <a:endCxn id="344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71"/>
          <p:cNvCxnSpPr>
            <a:stCxn id="351" idx="3"/>
            <a:endCxn id="347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71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1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71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71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ARRAYS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71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2" name="Google Shape;352;p71"/>
          <p:cNvCxnSpPr>
            <a:stCxn id="346" idx="0"/>
            <a:endCxn id="349" idx="2"/>
          </p:cNvCxnSpPr>
          <p:nvPr/>
        </p:nvCxnSpPr>
        <p:spPr>
          <a:xfrm flipH="1" rot="10800000">
            <a:off x="3097913" y="29868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71"/>
          <p:cNvCxnSpPr>
            <a:stCxn id="351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71"/>
          <p:cNvCxnSpPr>
            <a:stCxn id="344" idx="1"/>
            <a:endCxn id="346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71"/>
          <p:cNvCxnSpPr>
            <a:stCxn id="347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2"/>
          <p:cNvSpPr txBox="1"/>
          <p:nvPr/>
        </p:nvSpPr>
        <p:spPr>
          <a:xfrm>
            <a:off x="998250" y="1925250"/>
            <a:ext cx="714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 el perfil de un profesional en JavaScript?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competencias (de cualquier profesional)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73"/>
          <p:cNvSpPr txBox="1"/>
          <p:nvPr/>
        </p:nvSpPr>
        <p:spPr>
          <a:xfrm>
            <a:off x="304300" y="2030375"/>
            <a:ext cx="8479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DM Sans"/>
              <a:buChar char="✓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Capacidad para realizar tareas de programación, desarrollo, puesta en funcionamiento y procesos de mejoras de sitios web y apps.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DM Sans"/>
              <a:buChar char="✓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Alto manejo y comprensión del área frontend en desarrollo de apps y software.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DM Sans"/>
              <a:buChar char="✓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Habilidad para pruebas y depuración de código.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DM Sans"/>
              <a:buChar char="✓"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Versatilidad para trabajar con otros profesionales en procesos de optimización y mejoras integrales, como diseñadores de experiencia de usuario o profesionales del backend.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4"/>
          <p:cNvSpPr txBox="1"/>
          <p:nvPr/>
        </p:nvSpPr>
        <p:spPr>
          <a:xfrm>
            <a:off x="596850" y="932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Javascript?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74"/>
          <p:cNvSpPr txBox="1"/>
          <p:nvPr/>
        </p:nvSpPr>
        <p:spPr>
          <a:xfrm>
            <a:off x="458100" y="1671625"/>
            <a:ext cx="82278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Char char="✓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Porque es uno de los lenguajes más usados en el mundo.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Char char="✓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Porque es muy demandado en el mercado laboral debido a su sencillez, amplitud y adaptabilidad.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Char char="✓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Porque la mayoría de sitios web y apps funcionan con este lenguaje.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0"/>
              <a:buFont typeface="DM Sans"/>
              <a:buChar char="✓"/>
            </a:pPr>
            <a:r>
              <a:rPr lang="en-GB" sz="1650">
                <a:latin typeface="DM Sans"/>
                <a:ea typeface="DM Sans"/>
                <a:cs typeface="DM Sans"/>
                <a:sym typeface="DM Sans"/>
              </a:rPr>
              <a:t>Porque es escalable y te brindará herramientas para profundizar luego tus conocimientos en programación y desarrollo.</a:t>
            </a:r>
            <a:endParaRPr sz="2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5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6"/>
          <p:cNvSpPr txBox="1"/>
          <p:nvPr/>
        </p:nvSpPr>
        <p:spPr>
          <a:xfrm>
            <a:off x="875100" y="2202300"/>
            <a:ext cx="739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con Desarrollo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HTML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77"/>
          <p:cNvSpPr txBox="1"/>
          <p:nvPr/>
        </p:nvSpPr>
        <p:spPr>
          <a:xfrm>
            <a:off x="457725" y="1900850"/>
            <a:ext cx="4730100" cy="21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"lenguaje" de marcado de etiquetas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permite crear documentos para web. 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términos de uso frecuente: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9" name="Google Shape;3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400" y="1604625"/>
            <a:ext cx="3440150" cy="1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1"/>
          <p:cNvSpPr txBox="1"/>
          <p:nvPr/>
        </p:nvSpPr>
        <p:spPr>
          <a:xfrm>
            <a:off x="3742925" y="2717300"/>
            <a:ext cx="422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Juan Ignacio Vigario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Agustin Diaz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51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-8600" y="0"/>
            <a:ext cx="3314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1"/>
          <p:cNvSpPr txBox="1"/>
          <p:nvPr/>
        </p:nvSpPr>
        <p:spPr>
          <a:xfrm>
            <a:off x="3742800" y="733625"/>
            <a:ext cx="4925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equipo</a:t>
            </a:r>
            <a:endParaRPr b="1" sz="3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51"/>
          <p:cNvSpPr txBox="1"/>
          <p:nvPr/>
        </p:nvSpPr>
        <p:spPr>
          <a:xfrm>
            <a:off x="3742800" y="1944100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Profesor/a responsable: Yo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Tutores: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51"/>
          <p:cNvSpPr txBox="1"/>
          <p:nvPr/>
        </p:nvSpPr>
        <p:spPr>
          <a:xfrm>
            <a:off x="3742925" y="468275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COMISIÓN N°59985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8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78"/>
          <p:cNvSpPr txBox="1"/>
          <p:nvPr/>
        </p:nvSpPr>
        <p:spPr>
          <a:xfrm>
            <a:off x="3614200" y="84901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8"/>
          <p:cNvSpPr txBox="1"/>
          <p:nvPr/>
        </p:nvSpPr>
        <p:spPr>
          <a:xfrm>
            <a:off x="3614200" y="1587913"/>
            <a:ext cx="49872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CSS, en español «hojas de estilo en cascada», es un </a:t>
            </a: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diseño gráfico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utilizado para </a:t>
            </a:r>
            <a:r>
              <a:rPr lang="en-GB" sz="15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definir y crear la presentación de un documento estructurado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escrito en un lenguaje de marcado.​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términos de uso frecuente: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Estilo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Reglas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Medidas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50"/>
              <a:buFont typeface="DM Sans"/>
              <a:buChar char="✓"/>
            </a:pPr>
            <a:r>
              <a:rPr b="1"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7" name="Google Shape;39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26" y="1504337"/>
            <a:ext cx="2846425" cy="21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9"/>
          <p:cNvSpPr txBox="1"/>
          <p:nvPr/>
        </p:nvSpPr>
        <p:spPr>
          <a:xfrm>
            <a:off x="447875" y="6093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HTML, CSS &amp;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79"/>
          <p:cNvSpPr txBox="1"/>
          <p:nvPr/>
        </p:nvSpPr>
        <p:spPr>
          <a:xfrm>
            <a:off x="447875" y="1545275"/>
            <a:ext cx="79584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👉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HTML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nos aportará a través de sus etiquetas, la estructura básica de sitio web que creemos. Funcionará en consonancia y en relación con CSS y JS. 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👉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CSS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lo utilizaremos para darle el estilo que queremos mostrar en nuestro sitio web a través de la definición de  formato y diseño de nuestra presentación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👉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JavaScript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entonces utilizará a ambos lenguajes(HTML y CSS) para controlar el comportamiento y funcionalidad de los elementos de nuestros sitio web.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4" name="Google Shape;404;p79"/>
          <p:cNvPicPr preferRelativeResize="0"/>
          <p:nvPr/>
        </p:nvPicPr>
        <p:blipFill rotWithShape="1">
          <a:blip r:embed="rId3">
            <a:alphaModFix/>
          </a:blip>
          <a:srcRect b="0" l="0" r="0" t="26051"/>
          <a:stretch/>
        </p:blipFill>
        <p:spPr>
          <a:xfrm>
            <a:off x="1529750" y="3709290"/>
            <a:ext cx="932262" cy="7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9"/>
          <p:cNvPicPr preferRelativeResize="0"/>
          <p:nvPr/>
        </p:nvPicPr>
        <p:blipFill rotWithShape="1">
          <a:blip r:embed="rId4">
            <a:alphaModFix/>
          </a:blip>
          <a:srcRect b="0" l="0" r="0" t="17341"/>
          <a:stretch/>
        </p:blipFill>
        <p:spPr>
          <a:xfrm>
            <a:off x="4009186" y="3663185"/>
            <a:ext cx="660742" cy="87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9"/>
          <p:cNvPicPr preferRelativeResize="0"/>
          <p:nvPr/>
        </p:nvPicPr>
        <p:blipFill rotWithShape="1">
          <a:blip r:embed="rId5">
            <a:alphaModFix/>
          </a:blip>
          <a:srcRect b="0" l="25900" r="25866" t="0"/>
          <a:stretch/>
        </p:blipFill>
        <p:spPr>
          <a:xfrm>
            <a:off x="6263378" y="3663163"/>
            <a:ext cx="660746" cy="875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0"/>
          <p:cNvSpPr txBox="1"/>
          <p:nvPr/>
        </p:nvSpPr>
        <p:spPr>
          <a:xfrm>
            <a:off x="875100" y="2202300"/>
            <a:ext cx="739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81"/>
          <p:cNvSpPr txBox="1"/>
          <p:nvPr/>
        </p:nvSpPr>
        <p:spPr>
          <a:xfrm>
            <a:off x="457725" y="1809950"/>
            <a:ext cx="47301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programación, un algoritmo es un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 de procedimientos o funciones ordenados que se necesitan para realizar cierta operación o acción.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 ejemplo, en una suma el algoritmo implica tomar un dato, sumarlo a otro y obtener un resultado.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8" name="Google Shape;4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7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2"/>
          <p:cNvSpPr txBox="1"/>
          <p:nvPr/>
        </p:nvSpPr>
        <p:spPr>
          <a:xfrm>
            <a:off x="501450" y="7342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82"/>
          <p:cNvSpPr txBox="1"/>
          <p:nvPr/>
        </p:nvSpPr>
        <p:spPr>
          <a:xfrm>
            <a:off x="458100" y="1864500"/>
            <a:ext cx="82278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Pensar en 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algoritmos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práctica que debemos fortalecer como desarrolladores. Consiste en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encarar un problema complejo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dividir su resolución en diversos pasos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pensar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 resolver cada uno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luego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secuenciarlos correctamente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llegar al </a:t>
            </a:r>
            <a:r>
              <a:rPr b="1"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 esperado</a:t>
            </a:r>
            <a:r>
              <a:rPr lang="en-GB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Herramientas a utilizar en el curso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Navegadores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5" name="Google Shape;435;p84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436" name="Google Shape;43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84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Edge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0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Editores de código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175" y="1955451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850" y="1754663"/>
            <a:ext cx="1634176" cy="16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850" y="1821111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5"/>
          <p:cNvSpPr txBox="1"/>
          <p:nvPr/>
        </p:nvSpPr>
        <p:spPr>
          <a:xfrm>
            <a:off x="1843100" y="3583875"/>
            <a:ext cx="5508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Visual Studio Code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Sublime Text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Atom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85"/>
          <p:cNvSpPr txBox="1"/>
          <p:nvPr/>
        </p:nvSpPr>
        <p:spPr>
          <a:xfrm>
            <a:off x="1288500" y="4136300"/>
            <a:ext cx="656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IMPORTANTE: Para la clase 1 ya tendrán que tener instalado/funcionando un editor de código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Frameworks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6" name="Google Shape;4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65" y="2145113"/>
            <a:ext cx="1634175" cy="13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875" y="2016663"/>
            <a:ext cx="1430325" cy="143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750" y="1914750"/>
            <a:ext cx="1634176" cy="16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6"/>
          <p:cNvSpPr txBox="1"/>
          <p:nvPr/>
        </p:nvSpPr>
        <p:spPr>
          <a:xfrm>
            <a:off x="2446775" y="3699725"/>
            <a:ext cx="4941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Bootstrap 5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Bulma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Tailwind CSS</a:t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5" name="Google Shape;4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800" y="1937138"/>
            <a:ext cx="1548100" cy="15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7"/>
          <p:cNvPicPr preferRelativeResize="0"/>
          <p:nvPr/>
        </p:nvPicPr>
        <p:blipFill rotWithShape="1">
          <a:blip r:embed="rId4">
            <a:alphaModFix/>
          </a:blip>
          <a:srcRect b="53086" l="71762" r="8318" t="0"/>
          <a:stretch/>
        </p:blipFill>
        <p:spPr>
          <a:xfrm>
            <a:off x="3884663" y="1602715"/>
            <a:ext cx="1634176" cy="192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7"/>
          <p:cNvPicPr preferRelativeResize="0"/>
          <p:nvPr/>
        </p:nvPicPr>
        <p:blipFill rotWithShape="1">
          <a:blip r:embed="rId5">
            <a:alphaModFix/>
          </a:blip>
          <a:srcRect b="13798" l="0" r="0" t="8374"/>
          <a:stretch/>
        </p:blipFill>
        <p:spPr>
          <a:xfrm>
            <a:off x="5227150" y="1666250"/>
            <a:ext cx="2340775" cy="18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7"/>
          <p:cNvSpPr txBox="1"/>
          <p:nvPr/>
        </p:nvSpPr>
        <p:spPr>
          <a:xfrm>
            <a:off x="2507450" y="4019725"/>
            <a:ext cx="394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momentJS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Sweet Alert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Axios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i="0" lang="en-GB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2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JavaScript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52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00.</a:t>
            </a: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Servidores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4" name="Google Shape;47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88"/>
          <p:cNvPicPr preferRelativeResize="0"/>
          <p:nvPr/>
        </p:nvPicPr>
        <p:blipFill rotWithShape="1">
          <a:blip r:embed="rId4">
            <a:alphaModFix/>
          </a:blip>
          <a:srcRect b="0" l="19704" r="22748" t="0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8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9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89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sabes de JavaScript? </a:t>
            </a: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invitamos a </a:t>
            </a:r>
            <a:r>
              <a:rPr b="1"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realizar este repaso</a:t>
            </a:r>
            <a:r>
              <a:rPr b="1"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 tres videos breves y a ¡jugar a la ruleta para comprobar tus conocimientos! 😉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4" name="Google Shape;484;p89"/>
          <p:cNvGrpSpPr/>
          <p:nvPr/>
        </p:nvGrpSpPr>
        <p:grpSpPr>
          <a:xfrm>
            <a:off x="4202551" y="924298"/>
            <a:ext cx="738900" cy="738900"/>
            <a:chOff x="473351" y="619523"/>
            <a:chExt cx="738900" cy="738900"/>
          </a:xfrm>
        </p:grpSpPr>
        <p:sp>
          <p:nvSpPr>
            <p:cNvPr id="485" name="Google Shape;485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6" name="Google Shape;486;p89" title="ícono de repas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1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 esta clase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los siguientes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7" name="Google Shape;497;p91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498" name="Google Shape;498;p9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99" name="Google Shape;499;p91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2"/>
          <p:cNvSpPr/>
          <p:nvPr/>
        </p:nvSpPr>
        <p:spPr>
          <a:xfrm>
            <a:off x="4482900" y="1381577"/>
            <a:ext cx="16578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 con sitios web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92"/>
          <p:cNvSpPr/>
          <p:nvPr/>
        </p:nvSpPr>
        <p:spPr>
          <a:xfrm>
            <a:off x="614750" y="367605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92"/>
          <p:cNvSpPr/>
          <p:nvPr/>
        </p:nvSpPr>
        <p:spPr>
          <a:xfrm>
            <a:off x="4482900" y="753150"/>
            <a:ext cx="1657800" cy="3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92"/>
          <p:cNvSpPr/>
          <p:nvPr/>
        </p:nvSpPr>
        <p:spPr>
          <a:xfrm>
            <a:off x="2808050" y="4225950"/>
            <a:ext cx="8991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92"/>
          <p:cNvSpPr/>
          <p:nvPr/>
        </p:nvSpPr>
        <p:spPr>
          <a:xfrm>
            <a:off x="5215674" y="417350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Perfil profesional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92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0" name="Google Shape;510;p92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2"/>
          <p:cNvSpPr/>
          <p:nvPr/>
        </p:nvSpPr>
        <p:spPr>
          <a:xfrm>
            <a:off x="614750" y="24561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92"/>
          <p:cNvSpPr/>
          <p:nvPr/>
        </p:nvSpPr>
        <p:spPr>
          <a:xfrm>
            <a:off x="618500" y="13815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Aplicaciones web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13" name="Google Shape;513;p92"/>
          <p:cNvCxnSpPr>
            <a:endCxn id="512" idx="2"/>
          </p:cNvCxnSpPr>
          <p:nvPr/>
        </p:nvCxnSpPr>
        <p:spPr>
          <a:xfrm flipH="1" rot="10800000">
            <a:off x="1337450" y="198397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14" name="Google Shape;514;p92"/>
          <p:cNvCxnSpPr>
            <a:stCxn id="512" idx="3"/>
          </p:cNvCxnSpPr>
          <p:nvPr/>
        </p:nvCxnSpPr>
        <p:spPr>
          <a:xfrm flipH="1" rot="10800000">
            <a:off x="2071400" y="936678"/>
            <a:ext cx="2411400" cy="74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5" name="Google Shape;515;p92"/>
          <p:cNvCxnSpPr>
            <a:stCxn id="512" idx="3"/>
          </p:cNvCxnSpPr>
          <p:nvPr/>
        </p:nvCxnSpPr>
        <p:spPr>
          <a:xfrm flipH="1" rot="10800000">
            <a:off x="2071400" y="1617678"/>
            <a:ext cx="2411400" cy="6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6" name="Google Shape;516;p92"/>
          <p:cNvCxnSpPr>
            <a:stCxn id="511" idx="3"/>
          </p:cNvCxnSpPr>
          <p:nvPr/>
        </p:nvCxnSpPr>
        <p:spPr>
          <a:xfrm>
            <a:off x="2067650" y="2757375"/>
            <a:ext cx="962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7" name="Google Shape;517;p92"/>
          <p:cNvSpPr/>
          <p:nvPr/>
        </p:nvSpPr>
        <p:spPr>
          <a:xfrm>
            <a:off x="3029743" y="2616965"/>
            <a:ext cx="14529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18" name="Google Shape;518;p92"/>
          <p:cNvCxnSpPr>
            <a:endCxn id="517" idx="1"/>
          </p:cNvCxnSpPr>
          <p:nvPr/>
        </p:nvCxnSpPr>
        <p:spPr>
          <a:xfrm>
            <a:off x="2067643" y="2757365"/>
            <a:ext cx="962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19" name="Google Shape;519;p92"/>
          <p:cNvCxnSpPr>
            <a:stCxn id="517" idx="3"/>
          </p:cNvCxnSpPr>
          <p:nvPr/>
        </p:nvCxnSpPr>
        <p:spPr>
          <a:xfrm>
            <a:off x="4482643" y="275736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0" name="Google Shape;520;p92"/>
          <p:cNvSpPr/>
          <p:nvPr/>
        </p:nvSpPr>
        <p:spPr>
          <a:xfrm>
            <a:off x="5215674" y="222787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interpretativo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1" name="Google Shape;521;p92"/>
          <p:cNvCxnSpPr>
            <a:endCxn id="520" idx="1"/>
          </p:cNvCxnSpPr>
          <p:nvPr/>
        </p:nvCxnSpPr>
        <p:spPr>
          <a:xfrm flipH="1" rot="10800000">
            <a:off x="4482774" y="236827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2" name="Google Shape;522;p92"/>
          <p:cNvCxnSpPr/>
          <p:nvPr/>
        </p:nvCxnSpPr>
        <p:spPr>
          <a:xfrm>
            <a:off x="4482774" y="27525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3" name="Google Shape;523;p92"/>
          <p:cNvCxnSpPr/>
          <p:nvPr/>
        </p:nvCxnSpPr>
        <p:spPr>
          <a:xfrm>
            <a:off x="2071393" y="397721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24" name="Google Shape;524;p92"/>
          <p:cNvCxnSpPr/>
          <p:nvPr/>
        </p:nvCxnSpPr>
        <p:spPr>
          <a:xfrm flipH="1" rot="10800000">
            <a:off x="2071399" y="358812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5" name="Google Shape;525;p92"/>
          <p:cNvCxnSpPr/>
          <p:nvPr/>
        </p:nvCxnSpPr>
        <p:spPr>
          <a:xfrm>
            <a:off x="2071399" y="39772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6" name="Google Shape;526;p92"/>
          <p:cNvSpPr/>
          <p:nvPr/>
        </p:nvSpPr>
        <p:spPr>
          <a:xfrm>
            <a:off x="2808050" y="3836825"/>
            <a:ext cx="899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92"/>
          <p:cNvSpPr/>
          <p:nvPr/>
        </p:nvSpPr>
        <p:spPr>
          <a:xfrm>
            <a:off x="2808050" y="4225950"/>
            <a:ext cx="8991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92"/>
          <p:cNvSpPr/>
          <p:nvPr/>
        </p:nvSpPr>
        <p:spPr>
          <a:xfrm>
            <a:off x="2808050" y="3447700"/>
            <a:ext cx="899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9" name="Google Shape;529;p92"/>
          <p:cNvCxnSpPr>
            <a:stCxn id="517" idx="3"/>
          </p:cNvCxnSpPr>
          <p:nvPr/>
        </p:nvCxnSpPr>
        <p:spPr>
          <a:xfrm>
            <a:off x="4482643" y="2757365"/>
            <a:ext cx="732900" cy="7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0" name="Google Shape;530;p92"/>
          <p:cNvCxnSpPr>
            <a:stCxn id="517" idx="3"/>
          </p:cNvCxnSpPr>
          <p:nvPr/>
        </p:nvCxnSpPr>
        <p:spPr>
          <a:xfrm>
            <a:off x="4482643" y="2757365"/>
            <a:ext cx="732900" cy="15564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1" name="Google Shape;531;p92"/>
          <p:cNvSpPr/>
          <p:nvPr/>
        </p:nvSpPr>
        <p:spPr>
          <a:xfrm>
            <a:off x="5215675" y="261700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 y Back-End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92"/>
          <p:cNvSpPr/>
          <p:nvPr/>
        </p:nvSpPr>
        <p:spPr>
          <a:xfrm>
            <a:off x="5215674" y="300612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92"/>
          <p:cNvSpPr/>
          <p:nvPr/>
        </p:nvSpPr>
        <p:spPr>
          <a:xfrm>
            <a:off x="5215674" y="339525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Evolución del lenguaje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92"/>
          <p:cNvSpPr/>
          <p:nvPr/>
        </p:nvSpPr>
        <p:spPr>
          <a:xfrm>
            <a:off x="5215674" y="378437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35" name="Google Shape;535;p92"/>
          <p:cNvCxnSpPr/>
          <p:nvPr/>
        </p:nvCxnSpPr>
        <p:spPr>
          <a:xfrm>
            <a:off x="4482774" y="27525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6" name="Google Shape;536;p92"/>
          <p:cNvCxnSpPr/>
          <p:nvPr/>
        </p:nvCxnSpPr>
        <p:spPr>
          <a:xfrm>
            <a:off x="4482643" y="2757365"/>
            <a:ext cx="732900" cy="7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7" name="Google Shape;537;p92"/>
          <p:cNvCxnSpPr/>
          <p:nvPr/>
        </p:nvCxnSpPr>
        <p:spPr>
          <a:xfrm>
            <a:off x="4482643" y="2757365"/>
            <a:ext cx="732900" cy="1556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8" name="Google Shape;538;p92"/>
          <p:cNvSpPr txBox="1"/>
          <p:nvPr/>
        </p:nvSpPr>
        <p:spPr>
          <a:xfrm>
            <a:off x="8111725" y="13823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Videos y Podcasts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4" name="Google Shape;544;p93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45" name="Google Shape;545;p93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46" name="Google Shape;546;p93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9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93"/>
          <p:cNvSpPr txBox="1"/>
          <p:nvPr/>
        </p:nvSpPr>
        <p:spPr>
          <a:xfrm>
            <a:off x="457350" y="1774500"/>
            <a:ext cx="78900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Aprende Programación Web y construye el futuro de nuestra humanidad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freelance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profesional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CoderNews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de Branding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para Emprendedores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Aprende a Usar TikTok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Finanzas Personales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CoderConf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 sz="1350">
                <a:solidFill>
                  <a:schemeClr val="dk1"/>
                </a:solidFill>
                <a:highlight>
                  <a:srgbClr val="999999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/>
          <p:nvPr/>
        </p:nvSpPr>
        <p:spPr>
          <a:xfrm>
            <a:off x="2969700" y="3310000"/>
            <a:ext cx="3204600" cy="392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4"/>
          <p:cNvSpPr txBox="1"/>
          <p:nvPr/>
        </p:nvSpPr>
        <p:spPr>
          <a:xfrm>
            <a:off x="1007700" y="1441100"/>
            <a:ext cx="71286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¿Sabías que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premiamos a nuestros estudiantes</a:t>
            </a: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su dedicación?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94"/>
          <p:cNvSpPr txBox="1"/>
          <p:nvPr/>
        </p:nvSpPr>
        <p:spPr>
          <a:xfrm>
            <a:off x="2109150" y="3310000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 los </a:t>
            </a: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beneficios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 10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lang="en-GB" sz="4000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95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Desarrollo con JS.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Básicos de Javascript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Contenido del curso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n-GB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7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5" name="Google Shape;1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775" y="20746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3"/>
          <p:cNvSpPr txBox="1"/>
          <p:nvPr/>
        </p:nvSpPr>
        <p:spPr>
          <a:xfrm>
            <a:off x="2682348" y="1979875"/>
            <a:ext cx="4281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diferencia entre sitios y aplicaciones web.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7" name="Google Shape;1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475" y="28069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3"/>
          <p:cNvSpPr txBox="1"/>
          <p:nvPr/>
        </p:nvSpPr>
        <p:spPr>
          <a:xfrm>
            <a:off x="2725223" y="34386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fundamentos de Javascript.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475" y="35392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3"/>
          <p:cNvSpPr txBox="1"/>
          <p:nvPr/>
        </p:nvSpPr>
        <p:spPr>
          <a:xfrm>
            <a:off x="2725223" y="2666375"/>
            <a:ext cx="4281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 algoritmo y desarrollar capacidad resolutiva frente a un problema.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1" name="Google Shape;191;p53"/>
          <p:cNvCxnSpPr>
            <a:stCxn id="185" idx="2"/>
            <a:endCxn id="187" idx="0"/>
          </p:cNvCxnSpPr>
          <p:nvPr/>
        </p:nvCxnSpPr>
        <p:spPr>
          <a:xfrm flipH="1" rot="-5400000">
            <a:off x="1968962" y="2538937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53"/>
          <p:cNvCxnSpPr>
            <a:stCxn id="187" idx="2"/>
            <a:endCxn id="189" idx="0"/>
          </p:cNvCxnSpPr>
          <p:nvPr/>
        </p:nvCxnSpPr>
        <p:spPr>
          <a:xfrm flipH="1" rot="-5400000">
            <a:off x="1968662" y="327125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4"/>
          <p:cNvSpPr txBox="1"/>
          <p:nvPr/>
        </p:nvSpPr>
        <p:spPr>
          <a:xfrm>
            <a:off x="396300" y="3413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 del curso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54"/>
          <p:cNvSpPr/>
          <p:nvPr/>
        </p:nvSpPr>
        <p:spPr>
          <a:xfrm>
            <a:off x="2679150" y="2798650"/>
            <a:ext cx="413400" cy="3414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4"/>
          <p:cNvSpPr/>
          <p:nvPr/>
        </p:nvSpPr>
        <p:spPr>
          <a:xfrm>
            <a:off x="5841191" y="2798652"/>
            <a:ext cx="413400" cy="341400"/>
          </a:xfrm>
          <a:prstGeom prst="ellipse">
            <a:avLst/>
          </a:prstGeom>
          <a:solidFill>
            <a:srgbClr val="EA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4"/>
          <p:cNvSpPr txBox="1"/>
          <p:nvPr/>
        </p:nvSpPr>
        <p:spPr>
          <a:xfrm>
            <a:off x="1618029" y="1873876"/>
            <a:ext cx="23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1 a 8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54"/>
          <p:cNvSpPr txBox="1"/>
          <p:nvPr/>
        </p:nvSpPr>
        <p:spPr>
          <a:xfrm>
            <a:off x="5035949" y="1873876"/>
            <a:ext cx="23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8 a 17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2" name="Google Shape;202;p54"/>
          <p:cNvCxnSpPr>
            <a:stCxn id="198" idx="6"/>
            <a:endCxn id="199" idx="2"/>
          </p:cNvCxnSpPr>
          <p:nvPr/>
        </p:nvCxnSpPr>
        <p:spPr>
          <a:xfrm>
            <a:off x="3092550" y="2969350"/>
            <a:ext cx="2748600" cy="0"/>
          </a:xfrm>
          <a:prstGeom prst="straightConnector1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54"/>
          <p:cNvSpPr txBox="1"/>
          <p:nvPr/>
        </p:nvSpPr>
        <p:spPr>
          <a:xfrm>
            <a:off x="1544225" y="3482374"/>
            <a:ext cx="2450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a programar en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54"/>
          <p:cNvSpPr txBox="1"/>
          <p:nvPr/>
        </p:nvSpPr>
        <p:spPr>
          <a:xfrm>
            <a:off x="5118437" y="3579424"/>
            <a:ext cx="2479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Usar javascript para ver cosas 🤯🤯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/>
          <p:nvPr/>
        </p:nvSpPr>
        <p:spPr>
          <a:xfrm>
            <a:off x="1461300" y="10128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¿Empezamos?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0" name="Google Shape;2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0" y="1629350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Aplicaciones web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7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21" name="Google Shape;221;p57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57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57"/>
          <p:cNvSpPr txBox="1"/>
          <p:nvPr/>
        </p:nvSpPr>
        <p:spPr>
          <a:xfrm>
            <a:off x="457350" y="1820575"/>
            <a:ext cx="7169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Mientras que los sitios web buscan brindar información estática, las web apps permiten que el usuario interactúe con ellas.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aplicaciones web son </a:t>
            </a:r>
            <a:r>
              <a:rPr b="1"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plataformas dinámicas e interactivas y sus funcionalidades están en constante mantenimiento y mejora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57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5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